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2"/>
  </p:notes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308" r:id="rId11"/>
    <p:sldId id="307" r:id="rId12"/>
    <p:sldId id="30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7" r:id="rId24"/>
    <p:sldId id="280" r:id="rId25"/>
    <p:sldId id="281" r:id="rId26"/>
    <p:sldId id="282" r:id="rId27"/>
    <p:sldId id="283" r:id="rId28"/>
    <p:sldId id="284" r:id="rId29"/>
    <p:sldId id="288" r:id="rId30"/>
    <p:sldId id="285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9" r:id="rId39"/>
    <p:sldId id="286" r:id="rId40"/>
    <p:sldId id="289" r:id="rId41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7621" autoAdjust="0"/>
  </p:normalViewPr>
  <p:slideViewPr>
    <p:cSldViewPr>
      <p:cViewPr varScale="1">
        <p:scale>
          <a:sx n="121" d="100"/>
          <a:sy n="121" d="100"/>
        </p:scale>
        <p:origin x="-37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Affective domain was  reflected in the writing of Dewey, Montessori, and Vygotsky in the first part of the XX- th century, and gained importance with the growth of humanistic psychology in the 1960’s. The work of C.R. Rogers has become increasingly relevant to a discipline that recognizes the importance of affect on the learning situation and sees each learner as an individual</a:t>
            </a:r>
          </a:p>
          <a:p>
            <a:pPr eaLnBrk="1" hangingPunct="1"/>
            <a:endParaRPr lang="en-C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5153B7-AB59-46E3-9189-308DFE646437}" type="slidenum">
              <a:rPr lang="en-CA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65698F-5AC8-4EFE-A2FC-83ACC63B2D93}" type="slidenum">
              <a:rPr lang="en-CA"/>
              <a:pPr/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5/4/2012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8ACA8-3360-4C3C-8940-2B0C3B9F6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/>
              <a:pPr/>
              <a:t>5/4/2012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5/4/2012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5/4/2012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/>
              <a:pPr/>
              <a:t>5/4/2012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/>
              <a:pPr/>
              <a:t>5/4/2012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/>
              <a:pPr/>
              <a:t>5/4/2012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5/4/2012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5/4/2012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hyperlink" Target="http://www.cnn.com/2011/HEALTH/05/12/ep.kid.save.life.bonifield/index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n.com/2011/HEALTH/05/12/ep.kid.save.life.bonifield/index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otationspage.com/quotes/Socrates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learn.ca/teens/listLAReading.aspx?Type=1http://education.jlab.org/beamsactivity/6thgrade/wordsearch/stu01.l.html" TargetMode="External"/><Relationship Id="rId2" Type="http://schemas.openxmlformats.org/officeDocument/2006/relationships/hyperlink" Target="http://www.2learn.ca/r2l/languageArts.aspx?type=154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ducation.jlab.org/beamsactivity/6thgrade/wordsearch/tea01.l.htm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cast.org/teachingeverystudent/ideas/tes/" TargetMode="Externa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12dracana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bejko@ambrose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990600" y="2343150"/>
            <a:ext cx="7848600" cy="2038350"/>
          </a:xfrm>
        </p:spPr>
        <p:txBody>
          <a:bodyPr>
            <a:normAutofit/>
          </a:bodyPr>
          <a:lstStyle>
            <a:extLst/>
          </a:lstStyle>
          <a:p>
            <a:r>
              <a:rPr lang="en-US" sz="6000" dirty="0" smtClean="0">
                <a:latin typeface="Chiller" pitchFamily="82" charset="0"/>
              </a:rPr>
              <a:t>Inclusion patterns in a diverse classroom</a:t>
            </a:r>
            <a:endParaRPr lang="en-US" sz="6000" dirty="0">
              <a:latin typeface="Chiller" pitchFamily="82" charset="0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>
            <a:extLst/>
          </a:lstStyle>
          <a:p>
            <a:r>
              <a:rPr lang="en-US" sz="2400" b="1" dirty="0" smtClean="0"/>
              <a:t>Developing reading skills for slow readers and ELL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  <a:latin typeface="Algerian" pitchFamily="82" charset="0"/>
              </a:rPr>
              <a:t>Reading process</a:t>
            </a:r>
            <a:endParaRPr lang="en-CA" sz="4800" dirty="0" smtClean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52550"/>
            <a:ext cx="8153400" cy="3242310"/>
          </a:xfrm>
        </p:spPr>
        <p:txBody>
          <a:bodyPr>
            <a:normAutofit/>
          </a:bodyPr>
          <a:lstStyle/>
          <a:p>
            <a:r>
              <a:rPr lang="en-CA" sz="3200" b="1" u="sng" dirty="0" smtClean="0"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 is a complex cognitive process of decoding symbols in order to construct or derive meaning (reading comprehension). </a:t>
            </a:r>
          </a:p>
          <a:p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CA" sz="3200" b="1" u="sng" dirty="0" smtClean="0">
                <a:latin typeface="Times New Roman" pitchFamily="18" charset="0"/>
                <a:cs typeface="Times New Roman" pitchFamily="18" charset="0"/>
              </a:rPr>
              <a:t>a means of language acquisition</a:t>
            </a:r>
            <a:r>
              <a:rPr lang="en-CA" sz="3200" dirty="0" smtClean="0">
                <a:latin typeface="Times New Roman" pitchFamily="18" charset="0"/>
                <a:cs typeface="Times New Roman" pitchFamily="18" charset="0"/>
              </a:rPr>
              <a:t>, of communication, and of sharing information and ideas.</a:t>
            </a:r>
            <a:endParaRPr lang="en-C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3238500"/>
            <a:ext cx="1619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  <a:latin typeface="Algerian" pitchFamily="82" charset="0"/>
              </a:rPr>
              <a:t>Reading process</a:t>
            </a:r>
            <a:endParaRPr lang="en-CA" sz="4800" dirty="0" smtClean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3300" b="1" u="sng" dirty="0" smtClean="0">
                <a:latin typeface="Times New Roman" pitchFamily="18" charset="0"/>
                <a:cs typeface="Times New Roman" pitchFamily="18" charset="0"/>
              </a:rPr>
              <a:t>Decoding</a:t>
            </a:r>
            <a:r>
              <a:rPr lang="en-CA" sz="3300" dirty="0" smtClean="0">
                <a:latin typeface="Times New Roman" pitchFamily="18" charset="0"/>
                <a:cs typeface="Times New Roman" pitchFamily="18" charset="0"/>
              </a:rPr>
              <a:t> -to translate symbols into sounds or visual representations of speech; the interpretation of symbols to extract the meaning.</a:t>
            </a:r>
          </a:p>
          <a:p>
            <a:r>
              <a:rPr lang="en-CA" sz="3300" b="1" u="sng" dirty="0" smtClean="0">
                <a:latin typeface="Times New Roman" pitchFamily="18" charset="0"/>
                <a:cs typeface="Times New Roman" pitchFamily="18" charset="0"/>
              </a:rPr>
              <a:t>Comprehension</a:t>
            </a:r>
            <a:r>
              <a:rPr lang="en-CA" sz="3300" dirty="0" smtClean="0">
                <a:latin typeface="Times New Roman" pitchFamily="18" charset="0"/>
                <a:cs typeface="Times New Roman" pitchFamily="18" charset="0"/>
              </a:rPr>
              <a:t>- Readers integrate the words they have read into their existing framework of knowledge or schema.</a:t>
            </a:r>
          </a:p>
          <a:p>
            <a:r>
              <a:rPr lang="en-CA" sz="3300" dirty="0" smtClean="0">
                <a:latin typeface="Times New Roman" pitchFamily="18" charset="0"/>
                <a:cs typeface="Times New Roman" pitchFamily="18" charset="0"/>
              </a:rPr>
              <a:t>Use of </a:t>
            </a:r>
            <a:r>
              <a:rPr lang="en-CA" sz="3300" b="1" u="sng" dirty="0" smtClean="0">
                <a:latin typeface="Times New Roman" pitchFamily="18" charset="0"/>
                <a:cs typeface="Times New Roman" pitchFamily="18" charset="0"/>
              </a:rPr>
              <a:t>morphemes</a:t>
            </a:r>
            <a:r>
              <a:rPr lang="en-CA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3300" b="1" u="sng" dirty="0" smtClean="0">
                <a:latin typeface="Times New Roman" pitchFamily="18" charset="0"/>
                <a:cs typeface="Times New Roman" pitchFamily="18" charset="0"/>
              </a:rPr>
              <a:t>semantics</a:t>
            </a:r>
            <a:r>
              <a:rPr lang="en-CA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3300" b="1" u="sng" dirty="0" smtClean="0">
                <a:latin typeface="Times New Roman" pitchFamily="18" charset="0"/>
                <a:cs typeface="Times New Roman" pitchFamily="18" charset="0"/>
              </a:rPr>
              <a:t>syntax</a:t>
            </a:r>
            <a:r>
              <a:rPr lang="en-CA" sz="33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CA" sz="3300" b="1" u="sng" dirty="0" smtClean="0">
                <a:latin typeface="Times New Roman" pitchFamily="18" charset="0"/>
                <a:cs typeface="Times New Roman" pitchFamily="18" charset="0"/>
              </a:rPr>
              <a:t>context clues</a:t>
            </a:r>
            <a:r>
              <a:rPr lang="en-CA" sz="3300" dirty="0" smtClean="0">
                <a:latin typeface="Times New Roman" pitchFamily="18" charset="0"/>
                <a:cs typeface="Times New Roman" pitchFamily="18" charset="0"/>
              </a:rPr>
              <a:t> to identify the meaning of unknown words. </a:t>
            </a:r>
          </a:p>
          <a:p>
            <a:endParaRPr lang="en-C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  <a:latin typeface="Algerian" pitchFamily="82" charset="0"/>
              </a:rPr>
              <a:t>Reading process</a:t>
            </a:r>
            <a:endParaRPr lang="en-CA" sz="4800" dirty="0" smtClean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4" name="Picture 16" descr="read01pc.tif                                                   0000E274Wenster                        ABA78158: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6275" y="1589485"/>
            <a:ext cx="7858125" cy="3420665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1510"/>
            <a:ext cx="8153400" cy="100584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b="1" u="sng" dirty="0" smtClean="0"/>
              <a:t>Pre-reading</a:t>
            </a:r>
            <a:r>
              <a:rPr lang="en-CA" sz="3100" b="1" u="sng" dirty="0" smtClean="0">
                <a:solidFill>
                  <a:srgbClr val="FFFF00"/>
                </a:solidFill>
              </a:rPr>
              <a:t> </a:t>
            </a:r>
            <a:r>
              <a:rPr lang="en-CA" sz="3100" dirty="0" smtClean="0">
                <a:solidFill>
                  <a:schemeClr val="tx1"/>
                </a:solidFill>
              </a:rPr>
              <a:t>- </a:t>
            </a:r>
            <a:r>
              <a:rPr lang="en-US" sz="2800" u="sng" dirty="0" smtClean="0"/>
              <a:t>Context Clues</a:t>
            </a:r>
            <a:r>
              <a:rPr lang="en-US" sz="2800" dirty="0" smtClean="0"/>
              <a:t>: </a:t>
            </a:r>
            <a:r>
              <a:rPr lang="en-CA" sz="2000" b="1" dirty="0" smtClean="0">
                <a:solidFill>
                  <a:schemeClr val="tx1"/>
                </a:solidFill>
              </a:rPr>
              <a:t>“get hurt” &amp; “commuters”</a:t>
            </a:r>
            <a:r>
              <a:rPr lang="en-CA" sz="1600" b="1" dirty="0" smtClean="0">
                <a:solidFill>
                  <a:schemeClr val="tx1"/>
                </a:solidFill>
              </a:rPr>
              <a:t/>
            </a:r>
            <a:br>
              <a:rPr lang="en-CA" sz="1600" b="1" dirty="0" smtClean="0">
                <a:solidFill>
                  <a:schemeClr val="tx1"/>
                </a:solidFill>
              </a:rPr>
            </a:br>
            <a:r>
              <a:rPr lang="en-US" sz="1600" dirty="0" smtClean="0">
                <a:latin typeface="Baskerville Old Face" pitchFamily="18" charset="0"/>
              </a:rPr>
              <a:t>Check your vocabulary knowledge.  Fill in the circle before the word or expression from the list with the same meaning as the bold word in the sentence:     </a:t>
            </a:r>
            <a:br>
              <a:rPr lang="en-US" sz="1600" dirty="0" smtClean="0">
                <a:latin typeface="Baskerville Old Face" pitchFamily="18" charset="0"/>
              </a:rPr>
            </a:br>
            <a:r>
              <a:rPr lang="en-CA" sz="1600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CA" sz="3100" b="1" dirty="0" smtClean="0">
                <a:solidFill>
                  <a:schemeClr val="tx1"/>
                </a:solidFill>
              </a:rPr>
              <a:t/>
            </a:r>
            <a:br>
              <a:rPr lang="en-CA" sz="3100" b="1" dirty="0" smtClean="0">
                <a:solidFill>
                  <a:schemeClr val="tx1"/>
                </a:solidFill>
              </a:rPr>
            </a:br>
            <a:endParaRPr lang="en-CA" sz="31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35075"/>
            <a:ext cx="8839200" cy="3736975"/>
          </a:xfrm>
          <a:solidFill>
            <a:srgbClr val="00B050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4300" dirty="0" smtClean="0">
                <a:latin typeface="Baskerville Old Face" pitchFamily="18" charset="0"/>
              </a:rPr>
              <a:t> </a:t>
            </a:r>
            <a:endParaRPr lang="en-CA" sz="4300" dirty="0" smtClean="0">
              <a:latin typeface="Baskerville Old Face" pitchFamily="18" charset="0"/>
            </a:endParaRPr>
          </a:p>
          <a:p>
            <a:pPr lvl="0"/>
            <a:r>
              <a:rPr lang="en-US" sz="5600" dirty="0" smtClean="0">
                <a:latin typeface="Baskerville Old Face" pitchFamily="18" charset="0"/>
              </a:rPr>
              <a:t>Schools are trying to ensure that no student </a:t>
            </a:r>
            <a:r>
              <a:rPr lang="en-US" sz="5600" b="1" u="sng" dirty="0" smtClean="0">
                <a:latin typeface="Baskerville Old Face" pitchFamily="18" charset="0"/>
              </a:rPr>
              <a:t>gets hurt </a:t>
            </a:r>
            <a:r>
              <a:rPr lang="en-US" sz="5600" dirty="0" smtClean="0">
                <a:latin typeface="Baskerville Old Face" pitchFamily="18" charset="0"/>
              </a:rPr>
              <a:t>in the basketball court. They have enforced strong rules for the use of the court.  </a:t>
            </a:r>
            <a:endParaRPr lang="en-CA" sz="5600" dirty="0" smtClean="0">
              <a:latin typeface="Baskerville Old Face" pitchFamily="18" charset="0"/>
            </a:endParaRPr>
          </a:p>
          <a:p>
            <a:pPr lvl="8"/>
            <a:r>
              <a:rPr lang="en-US" sz="5600" b="1" dirty="0" smtClean="0">
                <a:solidFill>
                  <a:srgbClr val="FFFF00"/>
                </a:solidFill>
                <a:latin typeface="Baskerville Old Face" pitchFamily="18" charset="0"/>
                <a:cs typeface="Times New Roman" pitchFamily="18" charset="0"/>
              </a:rPr>
              <a:t>“gets hurt” means:   </a:t>
            </a:r>
            <a:r>
              <a:rPr lang="en-US" sz="5600" dirty="0" smtClean="0">
                <a:latin typeface="Baskerville Old Face" pitchFamily="18" charset="0"/>
              </a:rPr>
              <a:t>       </a:t>
            </a:r>
            <a:endParaRPr lang="en-CA" sz="5600" dirty="0" smtClean="0">
              <a:latin typeface="Baskerville Old Face" pitchFamily="18" charset="0"/>
            </a:endParaRPr>
          </a:p>
          <a:p>
            <a:pPr lvl="1"/>
            <a:r>
              <a:rPr lang="en-US" sz="5600" dirty="0" smtClean="0">
                <a:latin typeface="Baskerville Old Face" pitchFamily="18" charset="0"/>
              </a:rPr>
              <a:t> </a:t>
            </a:r>
            <a:r>
              <a:rPr lang="en-US" sz="5600" b="1" dirty="0" smtClean="0">
                <a:solidFill>
                  <a:schemeClr val="bg1"/>
                </a:solidFill>
                <a:latin typeface="Baskerville Old Face" pitchFamily="18" charset="0"/>
              </a:rPr>
              <a:t>become injured            </a:t>
            </a:r>
            <a:endParaRPr lang="en-CA" sz="5600" b="1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lvl="1"/>
            <a:r>
              <a:rPr lang="en-US" sz="5600" b="1" dirty="0" smtClean="0">
                <a:solidFill>
                  <a:schemeClr val="bg1"/>
                </a:solidFill>
                <a:latin typeface="Baskerville Old Face" pitchFamily="18" charset="0"/>
              </a:rPr>
              <a:t>take care</a:t>
            </a:r>
            <a:endParaRPr lang="en-CA" sz="5600" b="1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lvl="1"/>
            <a:r>
              <a:rPr lang="en-US" sz="5600" b="1" dirty="0" smtClean="0">
                <a:solidFill>
                  <a:schemeClr val="bg1"/>
                </a:solidFill>
                <a:latin typeface="Baskerville Old Face" pitchFamily="18" charset="0"/>
              </a:rPr>
              <a:t>receive a pass</a:t>
            </a:r>
            <a:endParaRPr lang="en-CA" sz="5600" b="1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lvl="1"/>
            <a:r>
              <a:rPr lang="en-US" sz="5600" b="1" dirty="0" smtClean="0">
                <a:solidFill>
                  <a:schemeClr val="bg1"/>
                </a:solidFill>
                <a:latin typeface="Baskerville Old Face" pitchFamily="18" charset="0"/>
              </a:rPr>
              <a:t>help somebody get across the street.</a:t>
            </a:r>
            <a:endParaRPr lang="en-CA" sz="5600" b="1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endParaRPr lang="en-CA" sz="5600" dirty="0" smtClean="0">
              <a:latin typeface="Baskerville Old Face" pitchFamily="18" charset="0"/>
            </a:endParaRPr>
          </a:p>
          <a:p>
            <a:pPr lvl="0"/>
            <a:r>
              <a:rPr lang="en-US" sz="5600" dirty="0" smtClean="0">
                <a:latin typeface="Baskerville Old Face" pitchFamily="18" charset="0"/>
              </a:rPr>
              <a:t>The bus arrived late in the station.  There were a number of </a:t>
            </a:r>
            <a:r>
              <a:rPr lang="en-US" sz="5600" b="1" u="sng" dirty="0" smtClean="0">
                <a:latin typeface="Baskerville Old Face" pitchFamily="18" charset="0"/>
              </a:rPr>
              <a:t>commuters</a:t>
            </a:r>
            <a:r>
              <a:rPr lang="en-US" sz="5600" u="sng" dirty="0" smtClean="0">
                <a:latin typeface="Baskerville Old Face" pitchFamily="18" charset="0"/>
              </a:rPr>
              <a:t> </a:t>
            </a:r>
            <a:r>
              <a:rPr lang="en-US" sz="5600" dirty="0" smtClean="0">
                <a:latin typeface="Baskerville Old Face" pitchFamily="18" charset="0"/>
              </a:rPr>
              <a:t>waiting at the station to go to school and work.</a:t>
            </a:r>
            <a:endParaRPr lang="en-CA" sz="5600" b="1" dirty="0" smtClean="0">
              <a:latin typeface="Baskerville Old Face" pitchFamily="18" charset="0"/>
            </a:endParaRPr>
          </a:p>
          <a:p>
            <a:pPr lvl="8"/>
            <a:r>
              <a:rPr lang="en-US" sz="5600" b="1" dirty="0" smtClean="0">
                <a:solidFill>
                  <a:srgbClr val="FFFF00"/>
                </a:solidFill>
                <a:latin typeface="Baskerville Old Face" pitchFamily="18" charset="0"/>
                <a:cs typeface="Times New Roman" pitchFamily="18" charset="0"/>
              </a:rPr>
              <a:t>“commuters” means:</a:t>
            </a:r>
            <a:endParaRPr lang="en-CA" sz="5600" b="1" dirty="0" smtClean="0">
              <a:solidFill>
                <a:srgbClr val="FFFF00"/>
              </a:solidFill>
              <a:latin typeface="Baskerville Old Face" pitchFamily="18" charset="0"/>
              <a:cs typeface="Times New Roman" pitchFamily="18" charset="0"/>
            </a:endParaRPr>
          </a:p>
          <a:p>
            <a:pPr lvl="1"/>
            <a:r>
              <a:rPr lang="en-US" sz="5600" b="1" dirty="0" smtClean="0">
                <a:solidFill>
                  <a:schemeClr val="bg1"/>
                </a:solidFill>
                <a:latin typeface="Baskerville Old Face" pitchFamily="18" charset="0"/>
              </a:rPr>
              <a:t>people who cook for others</a:t>
            </a:r>
            <a:endParaRPr lang="en-CA" sz="5600" b="1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lvl="1"/>
            <a:r>
              <a:rPr lang="en-US" sz="5600" b="1" dirty="0" smtClean="0">
                <a:solidFill>
                  <a:schemeClr val="bg1"/>
                </a:solidFill>
                <a:latin typeface="Baskerville Old Face" pitchFamily="18" charset="0"/>
              </a:rPr>
              <a:t>community members</a:t>
            </a:r>
            <a:endParaRPr lang="en-CA" sz="5600" b="1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lvl="1"/>
            <a:r>
              <a:rPr lang="en-US" sz="5600" b="1" dirty="0" smtClean="0">
                <a:solidFill>
                  <a:schemeClr val="bg1"/>
                </a:solidFill>
                <a:latin typeface="Baskerville Old Face" pitchFamily="18" charset="0"/>
              </a:rPr>
              <a:t>regular travelers from home to school or work</a:t>
            </a:r>
            <a:endParaRPr lang="en-CA" sz="5600" b="1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 lvl="1"/>
            <a:r>
              <a:rPr lang="en-US" sz="5600" b="1" dirty="0" smtClean="0">
                <a:solidFill>
                  <a:schemeClr val="bg1"/>
                </a:solidFill>
                <a:latin typeface="Baskerville Old Face" pitchFamily="18" charset="0"/>
              </a:rPr>
              <a:t>people who deliver newspapers</a:t>
            </a:r>
            <a:endParaRPr lang="en-CA" sz="5600" b="1" dirty="0" smtClean="0">
              <a:solidFill>
                <a:schemeClr val="bg1"/>
              </a:solidFill>
              <a:latin typeface="Baskerville Old Face" pitchFamily="18" charset="0"/>
            </a:endParaRPr>
          </a:p>
          <a:p>
            <a:pPr>
              <a:buNone/>
            </a:pPr>
            <a:endParaRPr lang="en-CA" sz="4300" dirty="0" smtClean="0">
              <a:latin typeface="Baskerville Old Face" pitchFamily="18" charset="0"/>
            </a:endParaRPr>
          </a:p>
          <a:p>
            <a:endParaRPr lang="en-C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solidFill>
                  <a:schemeClr val="tx1"/>
                </a:solidFill>
              </a:rPr>
              <a:t>“ride” &amp; “faint”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35075"/>
            <a:ext cx="8991600" cy="3679825"/>
          </a:xfrm>
          <a:solidFill>
            <a:srgbClr val="00B050"/>
          </a:solidFill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The bus tickets are getting more expensive each day.  However, many commuters have no other way to go to work or school.  Therefore, they continue to </a:t>
            </a:r>
            <a:r>
              <a:rPr lang="en-US" b="1" u="sng" dirty="0" smtClean="0"/>
              <a:t>ride</a:t>
            </a:r>
            <a:r>
              <a:rPr lang="en-US" dirty="0" smtClean="0"/>
              <a:t> the bus or the train.</a:t>
            </a:r>
            <a:endParaRPr lang="en-CA" sz="2800" dirty="0" smtClean="0"/>
          </a:p>
          <a:p>
            <a:pPr lvl="8"/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“ride” means:</a:t>
            </a:r>
            <a:endParaRPr lang="en-CA" sz="3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learn how to drive the bus or train</a:t>
            </a:r>
            <a:endParaRPr lang="en-CA" sz="2400" b="1" dirty="0" smtClean="0">
              <a:solidFill>
                <a:schemeClr val="bg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travel as passengers in a bus or train</a:t>
            </a:r>
            <a:endParaRPr lang="en-CA" sz="2400" b="1" dirty="0" smtClean="0">
              <a:solidFill>
                <a:schemeClr val="bg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buy a new car or bus</a:t>
            </a:r>
            <a:endParaRPr lang="en-CA" sz="2400" b="1" dirty="0" smtClean="0">
              <a:solidFill>
                <a:schemeClr val="bg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clean a vehicle that is dirty</a:t>
            </a:r>
            <a:endParaRPr lang="en-CA" sz="2800" dirty="0" smtClean="0"/>
          </a:p>
          <a:p>
            <a:pPr lvl="0"/>
            <a:r>
              <a:rPr lang="en-US" dirty="0" smtClean="0"/>
              <a:t>A grade eleven student suffered from a heart disease and was put on strong medication.  Yesterday she was taken to hospital because she </a:t>
            </a:r>
            <a:r>
              <a:rPr lang="en-US" b="1" u="sng" dirty="0" smtClean="0"/>
              <a:t>fainted</a:t>
            </a:r>
            <a:r>
              <a:rPr lang="en-US" b="1" dirty="0" smtClean="0"/>
              <a:t> </a:t>
            </a:r>
            <a:r>
              <a:rPr lang="en-US" dirty="0" smtClean="0"/>
              <a:t>in her gym class.</a:t>
            </a:r>
            <a:endParaRPr lang="en-CA" sz="2800" dirty="0" smtClean="0"/>
          </a:p>
          <a:p>
            <a:pPr lvl="8"/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“fainted” means:</a:t>
            </a:r>
            <a:endParaRPr lang="en-CA" sz="3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participate in a practice session</a:t>
            </a:r>
            <a:endParaRPr lang="en-CA" sz="2400" b="1" dirty="0" smtClean="0">
              <a:solidFill>
                <a:schemeClr val="bg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lose (lost) consciousness briefly</a:t>
            </a:r>
            <a:endParaRPr lang="en-CA" sz="2400" b="1" dirty="0" smtClean="0">
              <a:solidFill>
                <a:schemeClr val="bg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score a goal in the gym class</a:t>
            </a:r>
            <a:endParaRPr lang="en-CA" sz="2400" b="1" dirty="0" smtClean="0">
              <a:solidFill>
                <a:schemeClr val="bg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be absent from school due to illness</a:t>
            </a:r>
            <a:endParaRPr lang="en-CA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 smtClean="0">
                <a:solidFill>
                  <a:schemeClr val="tx1"/>
                </a:solidFill>
              </a:rPr>
              <a:t>“steering wheel” &amp; “swerve”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49375"/>
            <a:ext cx="8229600" cy="3736975"/>
          </a:xfrm>
          <a:solidFill>
            <a:srgbClr val="00B050"/>
          </a:solidFill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The new driver was very nervous.  He was taking the behind the </a:t>
            </a:r>
            <a:r>
              <a:rPr lang="en-US" b="1" dirty="0" smtClean="0"/>
              <a:t>steering </a:t>
            </a:r>
            <a:r>
              <a:rPr lang="en-US" b="1" u="sng" dirty="0" smtClean="0"/>
              <a:t>wheel</a:t>
            </a:r>
            <a:r>
              <a:rPr lang="en-US" b="1" dirty="0" smtClean="0"/>
              <a:t> </a:t>
            </a:r>
            <a:r>
              <a:rPr lang="en-US" dirty="0" smtClean="0"/>
              <a:t>test.</a:t>
            </a:r>
            <a:endParaRPr lang="en-CA" sz="2800" dirty="0" smtClean="0"/>
          </a:p>
          <a:p>
            <a:pPr lvl="8"/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“steering wheel” means:</a:t>
            </a:r>
            <a:endParaRPr lang="en-CA" sz="3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the wheel of a heavy truck</a:t>
            </a:r>
            <a:endParaRPr lang="en-CA" sz="2400" b="1" dirty="0" smtClean="0">
              <a:solidFill>
                <a:schemeClr val="bg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the wheel of fortune game show</a:t>
            </a:r>
            <a:endParaRPr lang="en-CA" sz="2400" b="1" dirty="0" smtClean="0">
              <a:solidFill>
                <a:schemeClr val="bg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a means of guiding a vehicle</a:t>
            </a:r>
            <a:endParaRPr lang="en-CA" sz="2400" b="1" dirty="0" smtClean="0">
              <a:solidFill>
                <a:schemeClr val="bg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your uncle’s wife driving test</a:t>
            </a:r>
            <a:endParaRPr lang="en-CA" sz="2800" dirty="0" smtClean="0"/>
          </a:p>
          <a:p>
            <a:pPr lvl="0"/>
            <a:r>
              <a:rPr lang="en-US" dirty="0" smtClean="0"/>
              <a:t>There was a snow storm last night and many drivers lost control of their vehicles.  My friend was driving in an icy road and he </a:t>
            </a:r>
            <a:r>
              <a:rPr lang="en-US" b="1" u="sng" dirty="0" smtClean="0"/>
              <a:t>swerved</a:t>
            </a:r>
            <a:r>
              <a:rPr lang="en-US" dirty="0" smtClean="0"/>
              <a:t> the car into a ditch to avoid hitting a tree.</a:t>
            </a:r>
            <a:endParaRPr lang="en-CA" sz="2800" dirty="0" smtClean="0"/>
          </a:p>
          <a:p>
            <a:pPr lvl="8"/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“swerve” means:</a:t>
            </a:r>
            <a:endParaRPr lang="en-CA" sz="3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turn away from direct course</a:t>
            </a:r>
            <a:endParaRPr lang="en-CA" sz="2400" b="1" dirty="0" smtClean="0">
              <a:solidFill>
                <a:schemeClr val="bg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learn how to drive in icy roads</a:t>
            </a:r>
            <a:endParaRPr lang="en-CA" sz="2400" b="1" dirty="0" smtClean="0">
              <a:solidFill>
                <a:schemeClr val="bg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turn to the right and to the left</a:t>
            </a:r>
            <a:endParaRPr lang="en-CA" sz="2400" b="1" dirty="0" smtClean="0">
              <a:solidFill>
                <a:schemeClr val="bg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run away from dangerous roads</a:t>
            </a:r>
            <a:endParaRPr lang="en-CA" sz="2400" b="1" dirty="0" smtClean="0">
              <a:solidFill>
                <a:schemeClr val="bg1"/>
              </a:solidFill>
            </a:endParaRP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>
                <a:solidFill>
                  <a:schemeClr val="tx1"/>
                </a:solidFill>
              </a:rPr>
              <a:t>“brake pedal”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39875"/>
            <a:ext cx="8153400" cy="3241675"/>
          </a:xfrm>
          <a:solidFill>
            <a:srgbClr val="00B050"/>
          </a:solidFill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My grandmother still drives at 80 years of age.  However, it is hard for her because she is so short that she can hardly reach the </a:t>
            </a:r>
            <a:r>
              <a:rPr lang="en-US" b="1" dirty="0" smtClean="0"/>
              <a:t>brake pedal</a:t>
            </a:r>
            <a:r>
              <a:rPr lang="en-US" dirty="0" smtClean="0"/>
              <a:t> now.</a:t>
            </a:r>
            <a:endParaRPr lang="en-CA" sz="2800" dirty="0" smtClean="0"/>
          </a:p>
          <a:p>
            <a:pPr lvl="8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“brake pedal” means:</a:t>
            </a:r>
            <a:endParaRPr lang="en-CA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b="1" dirty="0" smtClean="0"/>
              <a:t>break off a relationship with her next door </a:t>
            </a:r>
            <a:r>
              <a:rPr lang="en-US" sz="2800" b="1" dirty="0" err="1" smtClean="0"/>
              <a:t>neighbour</a:t>
            </a:r>
            <a:endParaRPr lang="en-CA" sz="2400" b="1" dirty="0" smtClean="0"/>
          </a:p>
          <a:p>
            <a:pPr lvl="1"/>
            <a:r>
              <a:rPr lang="en-US" sz="2800" b="1" dirty="0" smtClean="0"/>
              <a:t>a foot operated part of a vehicle that is used to slow down or stop a vehicle</a:t>
            </a:r>
            <a:endParaRPr lang="en-CA" sz="2400" b="1" dirty="0" smtClean="0"/>
          </a:p>
          <a:p>
            <a:pPr lvl="1"/>
            <a:r>
              <a:rPr lang="en-US" sz="2800" b="1" dirty="0" smtClean="0"/>
              <a:t>make something move faster than ever before the accident</a:t>
            </a:r>
            <a:endParaRPr lang="en-CA" sz="2400" b="1" dirty="0" smtClean="0"/>
          </a:p>
          <a:p>
            <a:pPr lvl="1"/>
            <a:r>
              <a:rPr lang="en-US" sz="2800" b="1" dirty="0" smtClean="0"/>
              <a:t>play a musical instrument that was found in a museum in Toronto                   </a:t>
            </a:r>
            <a:endParaRPr lang="en-CA" sz="2400" b="1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CA" dirty="0" smtClean="0"/>
              <a:t>Pre-reading- </a:t>
            </a:r>
            <a:r>
              <a:rPr lang="en-US" sz="3100" dirty="0" smtClean="0">
                <a:solidFill>
                  <a:schemeClr val="tx1"/>
                </a:solidFill>
              </a:rPr>
              <a:t>What do the pictures tell you about the story you are about to read?</a:t>
            </a:r>
            <a:endParaRPr lang="en-CA" sz="31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085850"/>
            <a:ext cx="24669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1" y="1085850"/>
            <a:ext cx="24669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25" y="1085851"/>
            <a:ext cx="261937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571751"/>
            <a:ext cx="2057400" cy="116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1" y="2514600"/>
            <a:ext cx="24669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1" y="2514601"/>
            <a:ext cx="2409825" cy="142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1" y="3793332"/>
            <a:ext cx="2209800" cy="117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4057650"/>
            <a:ext cx="1981200" cy="93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>
                <a:latin typeface="Algerian" pitchFamily="82" charset="0"/>
              </a:rPr>
              <a:t>Evoke previous experience</a:t>
            </a:r>
            <a:endParaRPr lang="en-CA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76350"/>
            <a:ext cx="8229600" cy="3622675"/>
          </a:xfrm>
        </p:spPr>
        <p:txBody>
          <a:bodyPr>
            <a:noAutofit/>
          </a:bodyPr>
          <a:lstStyle/>
          <a:p>
            <a:pPr lvl="0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Have you ever been in a car accident? _____________________________________________________________</a:t>
            </a:r>
          </a:p>
          <a:p>
            <a:pPr lvl="0">
              <a:buNone/>
            </a:pPr>
            <a:endParaRPr lang="en-C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What did you do when you understood what was happening? _____________________________________________________________</a:t>
            </a:r>
          </a:p>
          <a:p>
            <a:pPr lvl="0">
              <a:buNone/>
            </a:pPr>
            <a:endParaRPr lang="en-C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What are the main reasons people get involved in a car accident? _____________________________________________________________</a:t>
            </a:r>
          </a:p>
          <a:p>
            <a:pPr lvl="0">
              <a:buNone/>
            </a:pPr>
            <a:endParaRPr lang="en-C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Have you heard of people who help others in a case of car accident? What did they do to help? _____________________________________________________________</a:t>
            </a:r>
          </a:p>
          <a:p>
            <a:pPr lvl="0">
              <a:buNone/>
            </a:pPr>
            <a:endParaRPr lang="en-C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What should we do in case of an emergency? _____________________________________________________________</a:t>
            </a:r>
          </a:p>
          <a:p>
            <a:pPr>
              <a:buNone/>
            </a:pPr>
            <a:endParaRPr lang="en-CA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51710"/>
            <a:ext cx="8153400" cy="1005840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>
                <a:hlinkClick r:id="rId2"/>
              </a:rPr>
              <a:t>http://www.cnn.com/2011/HEALTH/05/12/ep.kid.save.life.bonifield/index.html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"/>
            <a:ext cx="3238500" cy="190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571750"/>
            <a:ext cx="2362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1" y="171450"/>
            <a:ext cx="2028825" cy="169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41935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26695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3095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Town Hero</a:t>
            </a:r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228600" y="1482725"/>
            <a:ext cx="8229600" cy="3679825"/>
          </a:xfrm>
        </p:spPr>
        <p:txBody>
          <a:bodyPr>
            <a:normAutofit fontScale="55000" lnSpcReduction="20000"/>
          </a:bodyPr>
          <a:lstStyle/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story happened in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small town in Alberta. Up to 15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centimetres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snow, combined with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train derailment that blocked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railway tracks used by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West Coast Express, had led to long delays for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commuters.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bus trip to school was not expected to be easy that day.  </a:t>
            </a:r>
            <a:r>
              <a:rPr lang="en-US" sz="3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weather forecast announced that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weather would not be improving anytime soon.  Another major headache,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snow, had also delayed school buses throughout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School District.</a:t>
            </a:r>
            <a:r>
              <a:rPr lang="en-US" sz="3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winter weather, which was at its most extreme that day,  had hit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region since last weekend.  This might have contributed to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number of car crashes like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one that killed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20-year-old woman on Sunday. </a:t>
            </a:r>
          </a:p>
          <a:p>
            <a:pPr marL="0" lvl="0" indent="2286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After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accident,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doctor who examined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driver concluded that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medicine had caused him to faint. 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 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accident like that could have killed all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students.  </a:t>
            </a:r>
            <a:r>
              <a:rPr lang="en-US" sz="3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Albi’s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heroic act saved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lives of so many of his friends.  He became very popular in his school and was considered as </a:t>
            </a:r>
            <a:r>
              <a:rPr lang="en-US" sz="3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sz="3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town hero.  </a:t>
            </a:r>
            <a:endParaRPr lang="en-CA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Town Hero cont…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352550"/>
            <a:ext cx="8153400" cy="3241675"/>
          </a:xfrm>
        </p:spPr>
        <p:txBody>
          <a:bodyPr>
            <a:normAutofit/>
          </a:bodyPr>
          <a:lstStyle/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day like that,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young student,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Albi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became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hero at his school and became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talk of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city. 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tenth- grade student brought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run-away bus to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safe stop. He saved thirty of his classmates from getting hurt.  Such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action made him popular.  This is what happened: 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Town Hero cont…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352550"/>
            <a:ext cx="8153400" cy="3241675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Albi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was riding to school on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school bus as usual. 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bus driver fainted at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wheel. 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bus began to swerve.  It started going faster and faster on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streets of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snow-covered and icy town. 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Albi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rushed to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driver’s side and instantly understood that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driver could not control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bus due to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health condition. 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Albi’s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life and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lives of his friends were in real danger.  </a:t>
            </a: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Albi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made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quick decision. He pushed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brake pedal to slow down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bus.  Then he turned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steering wheel and brought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run- away bus to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safe stop in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school driveway. What had happened to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driver?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driver had been sick for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number of days.  He had to take some strong medicine that morning.  To make matters worse, </a:t>
            </a:r>
            <a:r>
              <a:rPr lang="en-US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roads were frozen and it was snowing heavily. 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lgerian" pitchFamily="82" charset="0"/>
              </a:rPr>
              <a:t>Prediction………</a:t>
            </a:r>
            <a:endParaRPr lang="en-CA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81150"/>
            <a:ext cx="8153400" cy="3276600"/>
          </a:xfrm>
          <a:solidFill>
            <a:schemeClr val="accent1"/>
          </a:solidFill>
        </p:spPr>
        <p:txBody>
          <a:bodyPr/>
          <a:lstStyle/>
          <a:p>
            <a:r>
              <a:rPr lang="en-CA" sz="4400" dirty="0" smtClean="0">
                <a:latin typeface="Baskerville Old Face" pitchFamily="18" charset="0"/>
              </a:rPr>
              <a:t>How do you think this story ends?</a:t>
            </a:r>
            <a:endParaRPr lang="en-CA" sz="4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u="sng" dirty="0" smtClean="0"/>
              <a:t>Vocabulary Log</a:t>
            </a:r>
            <a:r>
              <a:rPr lang="en-US" b="1" dirty="0" smtClean="0"/>
              <a:t>: </a:t>
            </a:r>
            <a:r>
              <a:rPr lang="en-US" sz="2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Find the definition for the following words in your dictionary.  Create an entry for each word for your future reference.  Write a sentence for each word.</a:t>
            </a:r>
            <a:r>
              <a:rPr lang="en-US" sz="22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CA" sz="2200" b="1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" y="1463675"/>
            <a:ext cx="8915400" cy="32416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Here is an example for your reference: “happen”    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                     Definition- to take place, </a:t>
            </a:r>
            <a:endParaRPr lang="en-C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                     Synonym – occur   </a:t>
            </a:r>
            <a:endParaRPr lang="en-C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                     Sentence - This story </a:t>
            </a:r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happened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last summer in my town.</a:t>
            </a:r>
            <a:endParaRPr lang="en-C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derailment </a:t>
            </a:r>
            <a:endParaRPr lang="en-CA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definition………………………………………………………………………..</a:t>
            </a:r>
            <a:endParaRPr lang="en-C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sentence…………………………………………………………………………</a:t>
            </a:r>
            <a:endParaRPr lang="en-C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commuters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C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definition………………………………………………………………………..</a:t>
            </a:r>
            <a:endParaRPr lang="en-C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sentence…………………………………………………………………………</a:t>
            </a:r>
            <a:endParaRPr lang="en-CA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CA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VOCABULARY BUILDING - </a:t>
            </a:r>
            <a:r>
              <a:rPr lang="en-US" sz="2700" dirty="0" smtClean="0">
                <a:effectLst/>
                <a:latin typeface="Times New Roman" pitchFamily="18" charset="0"/>
                <a:cs typeface="Times New Roman" pitchFamily="18" charset="0"/>
              </a:rPr>
              <a:t>Insert the right word in the blanks.  Use the words from the list below. </a:t>
            </a:r>
            <a:endParaRPr lang="en-CA" sz="27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" y="1428750"/>
            <a:ext cx="8991600" cy="3657600"/>
          </a:xfrm>
          <a:solidFill>
            <a:srgbClr val="00B050"/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sentences are taken from the story “ The Town Hero”.</a:t>
            </a:r>
            <a:endParaRPr lang="en-CA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CA" dirty="0" smtClean="0"/>
          </a:p>
          <a:p>
            <a:pPr>
              <a:buNone/>
            </a:pPr>
            <a:r>
              <a:rPr lang="en-US" b="1" dirty="0" smtClean="0"/>
              <a:t>     run-away bus                  derailment                        commuters             delays          	           fainted                           brake pedal                    slow down 	              weather forecast </a:t>
            </a:r>
            <a:endParaRPr lang="en-CA" dirty="0" smtClean="0"/>
          </a:p>
          <a:p>
            <a:pPr>
              <a:buNone/>
            </a:pPr>
            <a:r>
              <a:rPr lang="en-US" b="1" dirty="0" smtClean="0"/>
              <a:t>     swerve                            steering wheel                                            </a:t>
            </a:r>
            <a:endParaRPr lang="en-CA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CA" dirty="0" smtClean="0"/>
          </a:p>
          <a:p>
            <a:pPr lvl="0"/>
            <a:r>
              <a:rPr lang="en-US" dirty="0" smtClean="0"/>
              <a:t>The trip to school was not expected to be easy, as _________________________ announced, the weather would not be improving anytime soon.</a:t>
            </a:r>
          </a:p>
          <a:p>
            <a:pPr lvl="0">
              <a:buNone/>
            </a:pPr>
            <a:endParaRPr lang="en-CA" dirty="0" smtClean="0"/>
          </a:p>
          <a:p>
            <a:pPr lvl="0"/>
            <a:r>
              <a:rPr lang="en-US" dirty="0" smtClean="0"/>
              <a:t>The tenth- grade student brought a ____________________ to a safe stop.</a:t>
            </a:r>
          </a:p>
          <a:p>
            <a:pPr lvl="0">
              <a:buNone/>
            </a:pPr>
            <a:endParaRPr lang="en-US" dirty="0" smtClean="0"/>
          </a:p>
          <a:p>
            <a:r>
              <a:rPr lang="en-US" dirty="0" smtClean="0"/>
              <a:t>The bus driver ____________________at the wheel.</a:t>
            </a:r>
            <a:endParaRPr lang="en-CA" dirty="0" smtClean="0"/>
          </a:p>
          <a:p>
            <a:pPr lvl="0">
              <a:buNone/>
            </a:pP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VOCABULARY BUILDING - </a:t>
            </a:r>
            <a:r>
              <a:rPr lang="en-US" sz="2200" dirty="0" smtClean="0">
                <a:effectLst/>
                <a:latin typeface="Times New Roman" pitchFamily="18" charset="0"/>
                <a:cs typeface="Times New Roman" pitchFamily="18" charset="0"/>
              </a:rPr>
              <a:t>Use the words you learned in the story “The Town Hero” in a new context:</a:t>
            </a:r>
            <a:endParaRPr lang="en-CA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504950"/>
            <a:ext cx="8839200" cy="3429000"/>
          </a:xfrm>
          <a:solidFill>
            <a:srgbClr val="00B050"/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	derailment             commuters	    medical                            delays                weather forecast   	  faint(</a:t>
            </a:r>
            <a:r>
              <a:rPr lang="en-US" b="1" dirty="0" err="1" smtClean="0"/>
              <a:t>ed</a:t>
            </a:r>
            <a:r>
              <a:rPr lang="en-US" b="1" dirty="0" smtClean="0"/>
              <a:t>)                       brake pedal                     slow down          swerve                                       steering wheel       run away bus     	    popular</a:t>
            </a:r>
            <a:r>
              <a:rPr lang="en-US" dirty="0" smtClean="0"/>
              <a:t> </a:t>
            </a:r>
            <a:endParaRPr lang="en-CA" dirty="0" smtClean="0"/>
          </a:p>
          <a:p>
            <a:pPr lvl="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According to police, the accident happened due to a ________________ problem.</a:t>
            </a:r>
          </a:p>
          <a:p>
            <a:pPr lvl="0">
              <a:buNone/>
            </a:pPr>
            <a:endParaRPr lang="en-CA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The snowstorm caused a _______________during the morning commute.</a:t>
            </a:r>
          </a:p>
          <a:p>
            <a:pPr lvl="0">
              <a:buNone/>
            </a:pPr>
            <a:endParaRPr lang="en-CA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The mudslides caused dangerous ________________ of the train tracks.</a:t>
            </a:r>
          </a:p>
          <a:p>
            <a:pPr lvl="0">
              <a:buNone/>
            </a:pPr>
            <a:endParaRPr lang="en-CA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In order to avoid hitting the little dog, the driver ______________ the car into a ditch.</a:t>
            </a:r>
            <a:endParaRPr lang="en-CA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VOCABULARY BUILDING –</a:t>
            </a:r>
            <a:r>
              <a:rPr lang="en-US" dirty="0" smtClean="0"/>
              <a:t> </a:t>
            </a:r>
            <a:r>
              <a:rPr lang="en-US" sz="2700" dirty="0" smtClean="0">
                <a:effectLst/>
                <a:latin typeface="Times New Roman" pitchFamily="18" charset="0"/>
                <a:cs typeface="Times New Roman" pitchFamily="18" charset="0"/>
              </a:rPr>
              <a:t>Match the words below with the definitions in the box.</a:t>
            </a:r>
            <a:endParaRPr lang="en-CA" sz="27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1428750"/>
            <a:ext cx="4038600" cy="3394075"/>
          </a:xfrm>
          <a:prstGeom prst="rect">
            <a:avLst/>
          </a:prstGeom>
          <a:solidFill>
            <a:srgbClr val="00B050"/>
          </a:solidFill>
        </p:spPr>
        <p:txBody>
          <a:bodyPr>
            <a:normAutofit fontScale="55000" lnSpcReduction="20000"/>
          </a:bodyPr>
          <a:lstStyle/>
          <a:p>
            <a:pPr marL="514350" indent="-514350"/>
            <a:r>
              <a:rPr lang="en-US" dirty="0" smtClean="0"/>
              <a:t> </a:t>
            </a:r>
            <a:r>
              <a:rPr lang="en-US" b="1" dirty="0" smtClean="0"/>
              <a:t>…brake</a:t>
            </a:r>
          </a:p>
          <a:p>
            <a:pPr marL="514350" indent="-514350"/>
            <a:endParaRPr lang="en-CA" dirty="0" smtClean="0"/>
          </a:p>
          <a:p>
            <a:pPr marL="514350" indent="-514350"/>
            <a:r>
              <a:rPr lang="en-US" b="1" dirty="0" smtClean="0"/>
              <a:t>…steering wheel</a:t>
            </a:r>
          </a:p>
          <a:p>
            <a:pPr marL="514350" indent="-514350"/>
            <a:endParaRPr lang="en-CA" dirty="0" smtClean="0"/>
          </a:p>
          <a:p>
            <a:pPr marL="514350" indent="-514350"/>
            <a:r>
              <a:rPr lang="en-US" b="1" dirty="0" smtClean="0"/>
              <a:t>…swerve  </a:t>
            </a:r>
          </a:p>
          <a:p>
            <a:pPr marL="514350" indent="-514350">
              <a:buNone/>
            </a:pPr>
            <a:r>
              <a:rPr lang="en-US" b="1" dirty="0" smtClean="0"/>
              <a:t>	 	</a:t>
            </a:r>
            <a:endParaRPr lang="en-CA" dirty="0" smtClean="0"/>
          </a:p>
          <a:p>
            <a:pPr marL="514350" indent="-514350"/>
            <a:r>
              <a:rPr lang="en-US" b="1" dirty="0" smtClean="0"/>
              <a:t>…slow down</a:t>
            </a:r>
          </a:p>
          <a:p>
            <a:pPr marL="514350" indent="-514350">
              <a:buNone/>
            </a:pPr>
            <a:endParaRPr lang="en-CA" dirty="0" smtClean="0">
              <a:solidFill>
                <a:srgbClr val="FFFF00"/>
              </a:solidFill>
            </a:endParaRPr>
          </a:p>
          <a:p>
            <a:pPr marL="514350" indent="-514350"/>
            <a:r>
              <a:rPr lang="en-US" b="1" dirty="0" smtClean="0"/>
              <a:t>…popular 	</a:t>
            </a:r>
          </a:p>
          <a:p>
            <a:pPr marL="514350" indent="-514350">
              <a:buNone/>
            </a:pPr>
            <a:endParaRPr lang="en-CA" dirty="0" smtClean="0"/>
          </a:p>
          <a:p>
            <a:pPr marL="514350" indent="-514350"/>
            <a:r>
              <a:rPr lang="en-US" b="1" dirty="0" smtClean="0"/>
              <a:t>…run away bus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953000" y="1387475"/>
            <a:ext cx="4038600" cy="339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a) well-liked, admired, accepted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b) a vehicle that ran off without control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part of a vehicle that controls the movement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d) turn sharply, change direction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e) reduce speed by using the brakes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f) restrain, reduce speed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CA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6710"/>
            <a:ext cx="8153400" cy="100584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latin typeface="Algerian" pitchFamily="82" charset="0"/>
              </a:rPr>
              <a:t>Anagrams - </a:t>
            </a:r>
            <a:r>
              <a:rPr lang="en-US" sz="2700" dirty="0" smtClean="0">
                <a:latin typeface="Algerian" pitchFamily="82" charset="0"/>
                <a:cs typeface="Times New Roman" pitchFamily="18" charset="0"/>
              </a:rPr>
              <a:t>Unscramble the words below: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1387475"/>
            <a:ext cx="5562600" cy="33940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 </a:t>
            </a:r>
            <a:r>
              <a:rPr lang="en-US" dirty="0" err="1" smtClean="0">
                <a:solidFill>
                  <a:schemeClr val="bg1"/>
                </a:solidFill>
              </a:rPr>
              <a:t>revesw</a:t>
            </a:r>
            <a:r>
              <a:rPr lang="en-US" dirty="0" smtClean="0">
                <a:solidFill>
                  <a:schemeClr val="bg1"/>
                </a:solidFill>
              </a:rPr>
              <a:t>____________;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alicdme</a:t>
            </a:r>
            <a:r>
              <a:rPr lang="en-US" dirty="0" smtClean="0">
                <a:solidFill>
                  <a:schemeClr val="bg1"/>
                </a:solidFill>
              </a:rPr>
              <a:t>___________;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intaf</a:t>
            </a:r>
            <a:r>
              <a:rPr lang="en-US" dirty="0" smtClean="0">
                <a:solidFill>
                  <a:schemeClr val="bg1"/>
                </a:solidFill>
              </a:rPr>
              <a:t>_________;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rabek</a:t>
            </a:r>
            <a:r>
              <a:rPr lang="en-US" dirty="0" smtClean="0">
                <a:solidFill>
                  <a:schemeClr val="bg1"/>
                </a:solidFill>
              </a:rPr>
              <a:t>________;  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upoparl</a:t>
            </a:r>
            <a:r>
              <a:rPr lang="en-US" dirty="0" smtClean="0">
                <a:solidFill>
                  <a:schemeClr val="bg1"/>
                </a:solidFill>
              </a:rPr>
              <a:t>__________;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ngieerts</a:t>
            </a:r>
            <a:r>
              <a:rPr lang="en-US" dirty="0" smtClean="0">
                <a:solidFill>
                  <a:schemeClr val="bg1"/>
                </a:solidFill>
              </a:rPr>
              <a:t> ________</a:t>
            </a:r>
            <a:r>
              <a:rPr lang="en-US" dirty="0" err="1" smtClean="0">
                <a:solidFill>
                  <a:schemeClr val="bg1"/>
                </a:solidFill>
              </a:rPr>
              <a:t>hleew</a:t>
            </a:r>
            <a:r>
              <a:rPr lang="en-US" dirty="0" smtClean="0">
                <a:solidFill>
                  <a:schemeClr val="bg1"/>
                </a:solidFill>
              </a:rPr>
              <a:t>______;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socmumert</a:t>
            </a:r>
            <a:r>
              <a:rPr lang="en-US" dirty="0" smtClean="0">
                <a:solidFill>
                  <a:schemeClr val="bg1"/>
                </a:solidFill>
              </a:rPr>
              <a:t> ____________;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6477000" y="1235075"/>
            <a:ext cx="2667000" cy="339407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CA" dirty="0" smtClean="0"/>
              <a:t>Swerve</a:t>
            </a:r>
          </a:p>
          <a:p>
            <a:pPr>
              <a:buNone/>
            </a:pPr>
            <a:r>
              <a:rPr lang="en-CA" dirty="0" smtClean="0"/>
              <a:t>Medical </a:t>
            </a:r>
          </a:p>
          <a:p>
            <a:pPr>
              <a:buNone/>
            </a:pPr>
            <a:r>
              <a:rPr lang="en-CA" dirty="0" smtClean="0"/>
              <a:t>Faint </a:t>
            </a:r>
          </a:p>
          <a:p>
            <a:pPr>
              <a:buNone/>
            </a:pPr>
            <a:r>
              <a:rPr lang="en-CA" dirty="0" smtClean="0"/>
              <a:t>Break</a:t>
            </a:r>
          </a:p>
          <a:p>
            <a:pPr>
              <a:buNone/>
            </a:pPr>
            <a:r>
              <a:rPr lang="en-CA" dirty="0" smtClean="0"/>
              <a:t>Popular</a:t>
            </a:r>
          </a:p>
          <a:p>
            <a:pPr>
              <a:buNone/>
            </a:pPr>
            <a:r>
              <a:rPr lang="en-CA" dirty="0" smtClean="0"/>
              <a:t>Steering wheel</a:t>
            </a:r>
          </a:p>
          <a:p>
            <a:pPr>
              <a:buNone/>
            </a:pPr>
            <a:r>
              <a:rPr lang="en-CA" dirty="0" smtClean="0"/>
              <a:t>Commuters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lgerian" pitchFamily="82" charset="0"/>
              </a:rPr>
              <a:t>Personal Response</a:t>
            </a:r>
            <a:endParaRPr lang="en-CA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657600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CA" sz="3600" dirty="0" smtClean="0">
                <a:latin typeface="Baskerville Old Face" pitchFamily="18" charset="0"/>
              </a:rPr>
              <a:t>Write a letter to </a:t>
            </a:r>
            <a:r>
              <a:rPr lang="en-CA" sz="3600" dirty="0" err="1" smtClean="0">
                <a:latin typeface="Baskerville Old Face" pitchFamily="18" charset="0"/>
              </a:rPr>
              <a:t>Albi</a:t>
            </a:r>
            <a:r>
              <a:rPr lang="en-CA" sz="3600" dirty="0" smtClean="0">
                <a:latin typeface="Baskerville Old Face" pitchFamily="18" charset="0"/>
              </a:rPr>
              <a:t> and share your feelings about his actions?</a:t>
            </a:r>
          </a:p>
          <a:p>
            <a:r>
              <a:rPr lang="en-CA" sz="3600" dirty="0" smtClean="0">
                <a:latin typeface="Baskerville Old Face" pitchFamily="18" charset="0"/>
              </a:rPr>
              <a:t>Write another story about a person who saved lives.</a:t>
            </a:r>
          </a:p>
          <a:p>
            <a:r>
              <a:rPr lang="en-CA" sz="3600" dirty="0" smtClean="0">
                <a:latin typeface="Baskerville Old Face" pitchFamily="18" charset="0"/>
              </a:rPr>
              <a:t>Write a letter of appreciation to a Canadian peacekeeper.</a:t>
            </a:r>
            <a:endParaRPr lang="en-CA" sz="36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28700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>
                <a:hlinkClick r:id="rId3"/>
              </a:rPr>
              <a:t>Socrates</a:t>
            </a:r>
            <a:r>
              <a:rPr lang="en-CA" dirty="0" smtClean="0"/>
              <a:t>-</a:t>
            </a:r>
            <a:r>
              <a:rPr lang="en-CA" i="1" dirty="0" smtClean="0"/>
              <a:t>Greek philosopher in Athens     </a:t>
            </a:r>
            <a:r>
              <a:rPr lang="en-CA" sz="3100" i="1" dirty="0" smtClean="0"/>
              <a:t>(469 BC - 399 BC)</a:t>
            </a:r>
            <a:endParaRPr lang="en-CA" sz="31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Children today are tyrants. They contradict their parents, gobble their food, and tyrannize their teachers.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1" y="2743200"/>
            <a:ext cx="157162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028950"/>
            <a:ext cx="2143125" cy="160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3143250"/>
            <a:ext cx="2286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1" y="3086100"/>
            <a:ext cx="2181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8110"/>
            <a:ext cx="8610600" cy="1005840"/>
          </a:xfrm>
        </p:spPr>
        <p:txBody>
          <a:bodyPr>
            <a:normAutofit fontScale="90000"/>
          </a:bodyPr>
          <a:lstStyle/>
          <a:p>
            <a:pPr algn="l"/>
            <a:r>
              <a:rPr lang="en-CA" sz="3600" dirty="0" smtClean="0">
                <a:latin typeface="Algerian" pitchFamily="82" charset="0"/>
              </a:rPr>
              <a:t>Other vocabulary building activities</a:t>
            </a:r>
            <a:endParaRPr lang="en-CA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352550"/>
            <a:ext cx="8153400" cy="3241675"/>
          </a:xfrm>
          <a:solidFill>
            <a:schemeClr val="accent6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CA" dirty="0" smtClean="0">
                <a:hlinkClick r:id="rId2"/>
              </a:rPr>
              <a:t>http://www.2learn.ca/r2l/languageArts.aspx?type=154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http://www.2learn.ca/teens/listLAReading.aspx?Type=1http://education.jlab.org/beamsactivity/6thgrade/wordsearch/stu01.l.html</a:t>
            </a:r>
            <a:endParaRPr lang="en-CA" dirty="0" smtClean="0"/>
          </a:p>
          <a:p>
            <a:r>
              <a:rPr lang="en-CA" dirty="0" smtClean="0">
                <a:hlinkClick r:id="rId4"/>
              </a:rPr>
              <a:t>http://education.jlab.org/beamsactivity/6thgrade/wordsearch/tea01.l.html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mtClean="0">
                <a:latin typeface="Algerian" pitchFamily="82" charset="0"/>
              </a:rPr>
              <a:t>What is Universal design (UDL)?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4800" dirty="0" smtClean="0">
                <a:latin typeface="Baskerville Old Face" pitchFamily="18" charset="0"/>
              </a:rPr>
              <a:t>……a set of principles for curriculum development that gives all individuals equal opportunities to learn.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229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lgerian" pitchFamily="82" charset="0"/>
              </a:rPr>
              <a:t>S0,…how do I use UDL</a:t>
            </a:r>
            <a:r>
              <a:rPr lang="en-CA" smtClean="0"/>
              <a:t>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291465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CA" sz="4000" dirty="0" smtClean="0">
                <a:latin typeface="Baskerville Old Face" pitchFamily="18" charset="0"/>
              </a:rPr>
              <a:t>   Consider it a blueprint for creating instructional goals, methods, materials, and assessments that work for everyone--not a single, one-size-fits-all solution but rather flexible approaches that can be customized and adjusted for individual needs.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u="sng" dirty="0" smtClean="0">
                <a:latin typeface="Algerian" pitchFamily="82" charset="0"/>
              </a:rPr>
              <a:t>Recognition Networks</a:t>
            </a:r>
            <a:r>
              <a:rPr lang="en-CA" b="1" dirty="0" smtClean="0">
                <a:latin typeface="Algerian" pitchFamily="82" charset="0"/>
              </a:rPr>
              <a:t/>
            </a:r>
            <a:br>
              <a:rPr lang="en-CA" b="1" dirty="0" smtClean="0">
                <a:latin typeface="Algerian" pitchFamily="82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"what" of learning</a:t>
            </a:r>
            <a:endParaRPr lang="en-C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brain image with the recognition network highlighted in pin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91400" y="342900"/>
            <a:ext cx="1485900" cy="978694"/>
          </a:xfrm>
          <a:noFill/>
        </p:spPr>
      </p:pic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381000" y="1276350"/>
            <a:ext cx="8382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>
                <a:latin typeface="Baskerville Old Face" pitchFamily="18" charset="0"/>
                <a:cs typeface="Times New Roman" pitchFamily="1" charset="0"/>
              </a:rPr>
              <a:t>How we gather facts and categorize what we see, hear, and read. Identifying letters, words, or concepts are recognition tasks.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" b="1" dirty="0" smtClean="0"/>
              <a:t/>
            </a:r>
            <a:br>
              <a:rPr lang="en-US" sz="800" b="1" dirty="0" smtClean="0"/>
            </a:br>
            <a:r>
              <a:rPr lang="en-CA" u="sng" dirty="0" smtClean="0">
                <a:latin typeface="Algerian" pitchFamily="82" charset="0"/>
              </a:rPr>
              <a:t>Strategic Networks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"how" of learning</a:t>
            </a:r>
            <a:endParaRPr lang="en-C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4" descr="brain image with the recognition network highlighted in pin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86601" y="228600"/>
            <a:ext cx="1495425" cy="978694"/>
          </a:xfrm>
          <a:noFill/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609600" y="1543050"/>
            <a:ext cx="8153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>
              <a:latin typeface="Times New Roman" pitchFamily="1" charset="0"/>
              <a:cs typeface="Times New Roman" pitchFamily="1" charset="0"/>
            </a:endParaRPr>
          </a:p>
          <a:p>
            <a:endParaRPr lang="en-US" sz="3600">
              <a:latin typeface="Times New Roman" pitchFamily="1" charset="0"/>
              <a:cs typeface="Times New Roman" pitchFamily="1" charset="0"/>
            </a:endParaRPr>
          </a:p>
          <a:p>
            <a:endParaRPr lang="en-US" sz="3600">
              <a:latin typeface="Times New Roman" pitchFamily="1" charset="0"/>
              <a:cs typeface="Times New Roman" pitchFamily="1" charset="0"/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762000" y="1276350"/>
            <a:ext cx="8153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>
                <a:latin typeface="Baskerville Old Face" pitchFamily="18" charset="0"/>
                <a:cs typeface="Times New Roman" pitchFamily="1" charset="0"/>
              </a:rPr>
              <a:t>Planning and performing tasks. How we organize and express our ideas. Writing an essay or solving a math problem are strategic tasks.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brain image with the recognition network highlighted in pi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228600"/>
            <a:ext cx="1476375" cy="10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u="sng" dirty="0" smtClean="0">
                <a:latin typeface="Algerian" pitchFamily="82" charset="0"/>
              </a:rPr>
              <a:t>Affective Networks</a:t>
            </a:r>
            <a:r>
              <a:rPr lang="en-CA" dirty="0" smtClean="0">
                <a:latin typeface="Algerian" pitchFamily="82" charset="0"/>
              </a:rPr>
              <a:t/>
            </a:r>
            <a:br>
              <a:rPr lang="en-CA" dirty="0" smtClean="0">
                <a:latin typeface="Algerian" pitchFamily="82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"why" of learning</a:t>
            </a:r>
            <a:endParaRPr lang="en-C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2"/>
              <a:buNone/>
            </a:pPr>
            <a:r>
              <a:rPr lang="en-US" sz="4800" dirty="0" smtClean="0">
                <a:latin typeface="Times New Roman" pitchFamily="1" charset="0"/>
                <a:cs typeface="Times New Roman" pitchFamily="1" charset="0"/>
              </a:rPr>
              <a:t>How learners get engaged and stay motivated. How they are challenged, excited, or interested. These are affective dimensions</a:t>
            </a:r>
            <a:r>
              <a:rPr lang="en-US" sz="4400" dirty="0" smtClean="0">
                <a:latin typeface="Times New Roman" pitchFamily="1" charset="0"/>
                <a:cs typeface="Times New Roman" pitchFamily="1" charset="0"/>
              </a:rPr>
              <a:t>.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8650"/>
            <a:ext cx="8458200" cy="40005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4000" dirty="0" smtClean="0">
                <a:solidFill>
                  <a:schemeClr val="tx2"/>
                </a:solidFill>
                <a:latin typeface="Algerian" pitchFamily="82" charset="0"/>
              </a:rPr>
              <a:t>Universal Design for Learning (UDL)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4000" b="1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has origins in architectural studies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charset="2"/>
              <a:buChar char="§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challenged architects to become innovative, to design buildings which provide access for all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charset="2"/>
              <a:buChar char="§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is a result landmark legislation which has increased usability for everyone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charset="2"/>
              <a:buChar char="§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charset="2"/>
              <a:buChar char="§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examples: ramps, elevators, automatic doors, curb cut and closed caption TV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229101"/>
            <a:ext cx="1524000" cy="72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latin typeface="Algerian" pitchFamily="82" charset="0"/>
              </a:rPr>
              <a:t>Universal Design Principles</a:t>
            </a:r>
            <a:r>
              <a:rPr lang="en-US" sz="3600" dirty="0" smtClean="0"/>
              <a:t>  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76350"/>
            <a:ext cx="8229600" cy="3429000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lnSpc>
                <a:spcPct val="80000"/>
              </a:lnSpc>
            </a:pPr>
            <a:endParaRPr lang="en-US" sz="1200" b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Universal Design for Learning (UDL) is an approach to designing course instruction, materials and content to benefit people of all learning styles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It provides equal access to learning by removing barriers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Allows the student to control the method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dirty="0" smtClean="0"/>
              <a:t>	of accessing information without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dirty="0" smtClean="0"/>
              <a:t>	adaptation or retrofitting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dirty="0" smtClean="0">
                <a:hlinkClick r:id="rId2"/>
              </a:rPr>
              <a:t>http://www.cast.org/teachingeverystudent/ideas/tes/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b="1" dirty="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b="1" i="1" dirty="0" smtClean="0"/>
              <a:t>		Teaching Every Student in the Digital Age: Universal Design for Learning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			David H. Rose &amp; Anne Meyer ASCD, 2002 </a:t>
            </a:r>
            <a:r>
              <a:rPr lang="en-US" i="1" dirty="0" smtClean="0">
                <a:latin typeface="Times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1000" i="1" dirty="0" smtClean="0"/>
          </a:p>
        </p:txBody>
      </p:sp>
      <p:pic>
        <p:nvPicPr>
          <p:cNvPr id="18436" name="Picture 4" descr="Book Cover: Teaching Every Stud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1" y="2800350"/>
            <a:ext cx="15589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335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650081"/>
            <a:ext cx="605790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2910"/>
            <a:ext cx="8153400" cy="1005840"/>
          </a:xfrm>
        </p:spPr>
        <p:txBody>
          <a:bodyPr>
            <a:normAutofit fontScale="90000"/>
          </a:bodyPr>
          <a:lstStyle/>
          <a:p>
            <a:pPr marL="342900" indent="-342900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haroni" pitchFamily="2" charset="-79"/>
                <a:cs typeface="Aharoni" pitchFamily="2" charset="-79"/>
              </a:rPr>
              <a:t>“Success for Every Child”</a:t>
            </a:r>
            <a:b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haroni" pitchFamily="2" charset="-79"/>
                <a:cs typeface="Aharoni" pitchFamily="2" charset="-79"/>
              </a:rPr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2914650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" pitchFamily="2" charset="2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  <a:cs typeface="Aharoni" pitchFamily="2" charset="-79"/>
              </a:rPr>
              <a:t>Adopting an approach to designing education, based on the concepts of universal design, that will anticipate and provide support for the diversity of learners in today’s classrooms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Aharoni" pitchFamily="2" charset="-79"/>
              </a:rPr>
              <a:t>.</a:t>
            </a:r>
          </a:p>
          <a:p>
            <a:pPr lvl="1" algn="ctr"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rgbClr val="1818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itannic Bold" pitchFamily="34" charset="0"/>
              </a:rPr>
              <a:t>			Alberta Education</a:t>
            </a:r>
          </a:p>
          <a:p>
            <a:pPr>
              <a:buFont typeface="Wingdings" pitchFamily="2" charset="2"/>
              <a:buChar char="n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lgerian" pitchFamily="82" charset="0"/>
              </a:rPr>
              <a:t>Let’s keep talking……</a:t>
            </a:r>
            <a:endParaRPr lang="en-CA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CA" dirty="0" smtClean="0"/>
              <a:t>Contact information:</a:t>
            </a:r>
          </a:p>
          <a:p>
            <a:pPr lvl="1"/>
            <a:r>
              <a:rPr lang="en-CA" dirty="0" smtClean="0"/>
              <a:t>Adriana </a:t>
            </a:r>
            <a:r>
              <a:rPr lang="en-CA" dirty="0" err="1" smtClean="0"/>
              <a:t>Bejko</a:t>
            </a:r>
            <a:endParaRPr lang="en-CA" dirty="0" smtClean="0"/>
          </a:p>
          <a:p>
            <a:pPr lvl="1"/>
            <a:r>
              <a:rPr lang="en-CA" dirty="0" smtClean="0">
                <a:hlinkClick r:id="rId3"/>
              </a:rPr>
              <a:t>12dracana@gmail.com</a:t>
            </a:r>
            <a:endParaRPr lang="en-CA" dirty="0" smtClean="0"/>
          </a:p>
          <a:p>
            <a:pPr lvl="1"/>
            <a:r>
              <a:rPr lang="en-CA" dirty="0" smtClean="0">
                <a:hlinkClick r:id="rId4"/>
              </a:rPr>
              <a:t>abejko@ambrose.edu</a:t>
            </a:r>
            <a:r>
              <a:rPr lang="en-CA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defRPr/>
            </a:pPr>
            <a:r>
              <a:rPr lang="en-CA" dirty="0" smtClean="0">
                <a:solidFill>
                  <a:schemeClr val="bg1"/>
                </a:solidFill>
              </a:rPr>
              <a:t>What is brain based teaching?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3700" b="1" dirty="0" smtClean="0"/>
              <a:t>Brain-based teaching is best understood in three words: </a:t>
            </a:r>
            <a:r>
              <a:rPr lang="en-US" sz="3700" b="1" dirty="0" smtClean="0">
                <a:solidFill>
                  <a:srgbClr val="FF0000"/>
                </a:solidFill>
              </a:rPr>
              <a:t>engagement</a:t>
            </a:r>
            <a:r>
              <a:rPr lang="en-US" sz="3700" b="1" dirty="0" smtClean="0"/>
              <a:t>, </a:t>
            </a:r>
            <a:r>
              <a:rPr lang="en-US" sz="3700" b="1" dirty="0" smtClean="0">
                <a:solidFill>
                  <a:srgbClr val="0070C0"/>
                </a:solidFill>
              </a:rPr>
              <a:t>strategies</a:t>
            </a:r>
            <a:r>
              <a:rPr lang="en-US" sz="3700" b="1" dirty="0" smtClean="0"/>
              <a:t>, and </a:t>
            </a:r>
            <a:r>
              <a:rPr lang="en-US" sz="3700" b="1" dirty="0" smtClean="0">
                <a:solidFill>
                  <a:srgbClr val="3C3C65"/>
                </a:solidFill>
              </a:rPr>
              <a:t>principles</a:t>
            </a:r>
            <a:r>
              <a:rPr lang="en-US" sz="3700" b="1" dirty="0" smtClean="0"/>
              <a:t>. Brain-based teaching is the </a:t>
            </a:r>
            <a:r>
              <a:rPr lang="en-US" sz="3700" b="1" u="sng" dirty="0" smtClean="0"/>
              <a:t>"engagement of strategies based on principles derived from an understanding of the brain."</a:t>
            </a:r>
          </a:p>
          <a:p>
            <a:pPr>
              <a:lnSpc>
                <a:spcPct val="90000"/>
              </a:lnSpc>
            </a:pPr>
            <a:endParaRPr lang="en-CA" sz="30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Knowing the brain</a:t>
            </a:r>
            <a:endParaRPr lang="en-CA" dirty="0" smtClean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5" name="Picture 2" descr="C:\Documents and Settings\Adriana Bejko\Local Settings\Temporary Internet Files\Content.IE5\HBV21M61\MCHM00302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6369"/>
            <a:ext cx="8501062" cy="328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CA" smtClean="0">
                <a:solidFill>
                  <a:schemeClr val="bg1"/>
                </a:solidFill>
              </a:rPr>
              <a:t>Visualizing dendrites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543050"/>
            <a:ext cx="8858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50" y="267891"/>
            <a:ext cx="8305800" cy="8572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lgerian" pitchFamily="82" charset="0"/>
              </a:rPr>
              <a:t>Three brothers in education</a:t>
            </a:r>
            <a:endParaRPr lang="en-CA" dirty="0" smtClean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178719"/>
            <a:ext cx="8358188" cy="359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  <a:latin typeface="Algerian" pitchFamily="82" charset="0"/>
              </a:rPr>
              <a:t>Good Readers</a:t>
            </a:r>
            <a:endParaRPr lang="en-CA" sz="4800" dirty="0" smtClean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00150"/>
            <a:ext cx="8153400" cy="32423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3200" dirty="0" smtClean="0"/>
              <a:t>   </a:t>
            </a:r>
            <a:r>
              <a:rPr lang="en-CA" sz="4400" dirty="0" smtClean="0">
                <a:latin typeface="Times New Roman" pitchFamily="18" charset="0"/>
                <a:cs typeface="Times New Roman" pitchFamily="18" charset="0"/>
              </a:rPr>
              <a:t>Read ahead, Read back, Look at the pictures, Ask questions, Make Predictions, Summarize, and Re-Read.</a:t>
            </a:r>
            <a:endParaRPr lang="en-CA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3238500"/>
            <a:ext cx="1619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1799</Words>
  <Application>Microsoft Office PowerPoint</Application>
  <PresentationFormat>On-screen Show (16:9)</PresentationFormat>
  <Paragraphs>209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WidescreenPresentation</vt:lpstr>
      <vt:lpstr>Inclusion patterns in a diverse classroom</vt:lpstr>
      <vt:lpstr>Slide 2</vt:lpstr>
      <vt:lpstr>Socrates-Greek philosopher in Athens     (469 BC - 399 BC)</vt:lpstr>
      <vt:lpstr>“Success for Every Child” </vt:lpstr>
      <vt:lpstr>What is brain based teaching?</vt:lpstr>
      <vt:lpstr>Knowing the brain</vt:lpstr>
      <vt:lpstr>Visualizing dendrites</vt:lpstr>
      <vt:lpstr>Three brothers in education</vt:lpstr>
      <vt:lpstr>Good Readers</vt:lpstr>
      <vt:lpstr>Reading process</vt:lpstr>
      <vt:lpstr>Reading process</vt:lpstr>
      <vt:lpstr>Reading process</vt:lpstr>
      <vt:lpstr>   Pre-reading - Context Clues: “get hurt” &amp; “commuters” Check your vocabulary knowledge.  Fill in the circle before the word or expression from the list with the same meaning as the bold word in the sentence:        </vt:lpstr>
      <vt:lpstr>“ride” &amp; “faint”</vt:lpstr>
      <vt:lpstr>“steering wheel” &amp; “swerve”</vt:lpstr>
      <vt:lpstr>“brake pedal”</vt:lpstr>
      <vt:lpstr>Pre-reading- What do the pictures tell you about the story you are about to read?</vt:lpstr>
      <vt:lpstr>Evoke previous experience</vt:lpstr>
      <vt:lpstr>http://www.cnn.com/2011/HEALTH/05/12/ep.kid.save.life.bonifield/index.html</vt:lpstr>
      <vt:lpstr>Town Hero</vt:lpstr>
      <vt:lpstr>Town Hero cont…</vt:lpstr>
      <vt:lpstr>Town Hero cont…</vt:lpstr>
      <vt:lpstr>Prediction………</vt:lpstr>
      <vt:lpstr>Vocabulary Log:  Find the definition for the following words in your dictionary.  Create an entry for each word for your future reference.  Write a sentence for each word..</vt:lpstr>
      <vt:lpstr>VOCABULARY BUILDING - Insert the right word in the blanks.  Use the words from the list below. </vt:lpstr>
      <vt:lpstr>VOCABULARY BUILDING - Use the words you learned in the story “The Town Hero” in a new context:</vt:lpstr>
      <vt:lpstr>VOCABULARY BUILDING – Match the words below with the definitions in the box.</vt:lpstr>
      <vt:lpstr>  Anagrams - Unscramble the words below: </vt:lpstr>
      <vt:lpstr>Personal Response</vt:lpstr>
      <vt:lpstr>Other vocabulary building activities</vt:lpstr>
      <vt:lpstr>What is Universal design (UDL)?</vt:lpstr>
      <vt:lpstr>S0,…how do I use UDL?</vt:lpstr>
      <vt:lpstr>Recognition Networks The "what" of learning</vt:lpstr>
      <vt:lpstr> Strategic Networks The "how" of learning</vt:lpstr>
      <vt:lpstr>Affective Networks The "why" of learning</vt:lpstr>
      <vt:lpstr>Slide 36</vt:lpstr>
      <vt:lpstr> Universal Design Principles   </vt:lpstr>
      <vt:lpstr>Slide 38</vt:lpstr>
      <vt:lpstr>Slide 39</vt:lpstr>
      <vt:lpstr>Let’s keep talking……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2012-02-16T04:09:34Z</dcterms:created>
  <dcterms:modified xsi:type="dcterms:W3CDTF">2012-05-05T04:30:06Z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